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strument Sans Semi Bold" pitchFamily="34" charset="0"/>
      <p:regular r:id="rId17"/>
    </p:embeddedFont>
    <p:embeddedFont>
      <p:font typeface="Instrument Sans Semi Bold" pitchFamily="34" charset="-122"/>
      <p:regular r:id="rId18"/>
    </p:embeddedFont>
    <p:embeddedFont>
      <p:font typeface="Instrument Sans Semi Bold" pitchFamily="34" charset="-120"/>
      <p:regular r:id="rId19"/>
    </p:embeddedFont>
    <p:embeddedFont>
      <p:font typeface="Instrument Sans Medium" pitchFamily="34" charset="0"/>
      <p:regular r:id="rId20"/>
    </p:embeddedFont>
    <p:embeddedFont>
      <p:font typeface="Instrument Sans Medium" pitchFamily="34" charset="-122"/>
      <p:regular r:id="rId21"/>
    </p:embeddedFont>
    <p:embeddedFont>
      <p:font typeface="Instrument Sans Medium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42793"/>
            <a:ext cx="7556421" cy="35438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alt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Дәріс 1. </a:t>
            </a: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тарихы ғылымының жалпы мәселелері мен негізгі даму кезеңдері және зерттеу әдістері</a:t>
            </a:r>
            <a:endParaRPr lang="en-US" sz="4450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793750" y="626110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425825" y="736282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6826"/>
            <a:ext cx="7556421" cy="11339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Қорытынды: Психология тарихын зерттеу – бүгінгі ғылымның негізі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1133951" y="2921079"/>
            <a:ext cx="721625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Психологияның тарихи дамуын түсіну қазіргі зерттеулер мен практиканың сапасын арттырады. Өйткені өткенді білмей, болашақты болжау мүмкін емес.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665928"/>
            <a:ext cx="30480" cy="1599009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6" name="Text 3"/>
          <p:cNvSpPr/>
          <p:nvPr/>
        </p:nvSpPr>
        <p:spPr>
          <a:xfrm>
            <a:off x="793790" y="4520089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Тарихи психология – адам санасының мәдени және тарихи қалыптасуын, оның эволюциясын ашатын маңызды сала. Бұл бізге адам табиғатының күрделілігін тереңірек түсінуге көмектеседі.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863947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Ғылымның болашағы – өткенді терең зерттеуде, жаңа әдістерді қолдануда және мәдени әртүрлілікті түсінуде. Бұл психологияны жаңа деңгейге көтереді.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3996" y="776645"/>
            <a:ext cx="7608808" cy="10965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тарихы: ғылым ретінде қалыптасуының бастауы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6500693" y="2119908"/>
            <a:ext cx="30480" cy="5333048"/>
          </a:xfrm>
          <a:prstGeom prst="roundRect">
            <a:avLst>
              <a:gd name="adj" fmla="val 647583"/>
            </a:avLst>
          </a:prstGeom>
          <a:solidFill>
            <a:srgbClr val="B4CCE3"/>
          </a:solidFill>
        </p:spPr>
      </p:sp>
      <p:sp>
        <p:nvSpPr>
          <p:cNvPr id="5" name="Shape 2"/>
          <p:cNvSpPr/>
          <p:nvPr/>
        </p:nvSpPr>
        <p:spPr>
          <a:xfrm>
            <a:off x="6716911" y="2351365"/>
            <a:ext cx="657939" cy="30480"/>
          </a:xfrm>
          <a:prstGeom prst="roundRect">
            <a:avLst>
              <a:gd name="adj" fmla="val 647583"/>
            </a:avLst>
          </a:prstGeom>
          <a:solidFill>
            <a:srgbClr val="B4CCE3"/>
          </a:solidFill>
        </p:spPr>
      </p:sp>
      <p:sp>
        <p:nvSpPr>
          <p:cNvPr id="6" name="Shape 3"/>
          <p:cNvSpPr/>
          <p:nvPr/>
        </p:nvSpPr>
        <p:spPr>
          <a:xfrm>
            <a:off x="6253996" y="2119908"/>
            <a:ext cx="493395" cy="493395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7" name="Text 4"/>
          <p:cNvSpPr/>
          <p:nvPr/>
        </p:nvSpPr>
        <p:spPr>
          <a:xfrm>
            <a:off x="6336209" y="2161044"/>
            <a:ext cx="328970" cy="4111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550" dirty="0"/>
          </a:p>
        </p:txBody>
      </p:sp>
      <p:sp>
        <p:nvSpPr>
          <p:cNvPr id="8" name="Text 5"/>
          <p:cNvSpPr/>
          <p:nvPr/>
        </p:nvSpPr>
        <p:spPr>
          <a:xfrm>
            <a:off x="7597259" y="2195274"/>
            <a:ext cx="3236595" cy="3426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Философиядан ғылымға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597259" y="2669500"/>
            <a:ext cx="6265545" cy="701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Аристотель мен Декарттан бастап, психологияның философиялық тамырларынан ғылыми тәсілдерге көшуі.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716911" y="4041338"/>
            <a:ext cx="657939" cy="30480"/>
          </a:xfrm>
          <a:prstGeom prst="roundRect">
            <a:avLst>
              <a:gd name="adj" fmla="val 647583"/>
            </a:avLst>
          </a:prstGeom>
          <a:solidFill>
            <a:srgbClr val="B4CCE3"/>
          </a:solidFill>
        </p:spPr>
      </p:sp>
      <p:sp>
        <p:nvSpPr>
          <p:cNvPr id="11" name="Shape 8"/>
          <p:cNvSpPr/>
          <p:nvPr/>
        </p:nvSpPr>
        <p:spPr>
          <a:xfrm>
            <a:off x="6253996" y="3809881"/>
            <a:ext cx="493395" cy="493395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12" name="Text 9"/>
          <p:cNvSpPr/>
          <p:nvPr/>
        </p:nvSpPr>
        <p:spPr>
          <a:xfrm>
            <a:off x="6336209" y="3851017"/>
            <a:ext cx="328970" cy="4111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550" dirty="0"/>
          </a:p>
        </p:txBody>
      </p:sp>
      <p:sp>
        <p:nvSpPr>
          <p:cNvPr id="13" name="Text 10"/>
          <p:cNvSpPr/>
          <p:nvPr/>
        </p:nvSpPr>
        <p:spPr>
          <a:xfrm>
            <a:off x="7597259" y="3885247"/>
            <a:ext cx="2891552" cy="3426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Вундттың зертханасы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7597259" y="4359473"/>
            <a:ext cx="6265545" cy="10526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1879 жылы Вильгельм Вундттың алғашқы психологиялық зертханасын ашуы психологияның тәуелсіз ғылым ретінде тууын білдіреді.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6716911" y="6082189"/>
            <a:ext cx="657939" cy="30480"/>
          </a:xfrm>
          <a:prstGeom prst="roundRect">
            <a:avLst>
              <a:gd name="adj" fmla="val 647583"/>
            </a:avLst>
          </a:prstGeom>
          <a:solidFill>
            <a:srgbClr val="B4CCE3"/>
          </a:solidFill>
        </p:spPr>
      </p:sp>
      <p:sp>
        <p:nvSpPr>
          <p:cNvPr id="16" name="Shape 13"/>
          <p:cNvSpPr/>
          <p:nvPr/>
        </p:nvSpPr>
        <p:spPr>
          <a:xfrm>
            <a:off x="6253996" y="5850731"/>
            <a:ext cx="493395" cy="493395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17" name="Text 14"/>
          <p:cNvSpPr/>
          <p:nvPr/>
        </p:nvSpPr>
        <p:spPr>
          <a:xfrm>
            <a:off x="6336209" y="5891867"/>
            <a:ext cx="328970" cy="4111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7597259" y="5926098"/>
            <a:ext cx="2978706" cy="3426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Тәуелсіздікке ұмтылыс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597259" y="6400324"/>
            <a:ext cx="6265545" cy="10526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қадам психологияны эксперименталды зерттеуге және объективті өлшемдерге негізделген ғылым ретінде қалыптастырды.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761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642" y="3297079"/>
            <a:ext cx="8031242" cy="5405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Психологияның негізгі даму кезеңдері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756642" y="4080748"/>
            <a:ext cx="216098" cy="2701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6642" y="4417576"/>
            <a:ext cx="4228267" cy="30480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6" name="Text 3"/>
          <p:cNvSpPr/>
          <p:nvPr/>
        </p:nvSpPr>
        <p:spPr>
          <a:xfrm>
            <a:off x="756642" y="4586526"/>
            <a:ext cx="2702600" cy="3377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Ерте кезең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756642" y="5053965"/>
            <a:ext cx="4228267" cy="17293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Философиялық көзқарастар мен сана мен рухани дүниені зерттеу орта ғасырлар мен Қайта өрлеу дәуірінде орын алды. Платон мен Аристотель еңбектерінен бастау алады.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5201007" y="4080748"/>
            <a:ext cx="216098" cy="2701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5201007" y="4417576"/>
            <a:ext cx="4228267" cy="30480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10" name="Text 7"/>
          <p:cNvSpPr/>
          <p:nvPr/>
        </p:nvSpPr>
        <p:spPr>
          <a:xfrm>
            <a:off x="5201007" y="4586526"/>
            <a:ext cx="3633430" cy="3377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Қазіргі заманғы психология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5201007" y="5053965"/>
            <a:ext cx="4228267" cy="17293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19-20 ғасырларда Фрейдтің психоанализі, Павловтың бихевиоризмі, Пиаженің когнитивтік психологиясы сияқты ірі мектептер пайда болды.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9645372" y="4080748"/>
            <a:ext cx="216098" cy="2701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9645372" y="4417576"/>
            <a:ext cx="4228267" cy="30480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14" name="Text 11"/>
          <p:cNvSpPr/>
          <p:nvPr/>
        </p:nvSpPr>
        <p:spPr>
          <a:xfrm>
            <a:off x="9645372" y="4586526"/>
            <a:ext cx="2702600" cy="3377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Постмодерн кезеңі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9645372" y="5053965"/>
            <a:ext cx="4228267" cy="24211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XX ғасырдың соңы мен XXI ғасырдың басында интегративті және холистикалық тәсілдер, мысалы, когнитивтік-бихевиоралды терапия (КБТ) мен mindfulness дамыды. Бұл бағыттар әртүрлі теорияларды біріктіруге ұмтылады.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7548205" cy="283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тарихындағы маңызды тұлғалар мен олардың еңбектері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396835" y="836176"/>
            <a:ext cx="1417558" cy="177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Зигмунд Фрейд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396835" y="1126688"/>
            <a:ext cx="6780014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Психоанализдің негізін қалаушы. Оның еңбектері санасыздықтың, балалық шақ тәжірибесінің және қорғаныс механизмдерінің адам мінез-құлқына әсерін зерттеді. Оның "Леонардо да Винчи туралы психоаналитикалық зерттеуі" психобиографияның жарқын мысалы.</a:t>
            </a:r>
            <a:endParaRPr lang="en-US" sz="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171" y="850344"/>
            <a:ext cx="6780014" cy="6780014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35" y="8012906"/>
            <a:ext cx="6780014" cy="67800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61171" y="7998738"/>
            <a:ext cx="1417558" cy="177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Уильям Джеймс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7461171" y="8289250"/>
            <a:ext cx="6780014" cy="3629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Американдық психологияның атасы және функционализм мектебінің негізін қалаушы. Оның "Психология принциптері" еңбегі сананың функцияларына және мінез-құлықтың адаптивті рөліне назар аударды.</a:t>
            </a:r>
            <a:endParaRPr lang="en-US" sz="850" dirty="0"/>
          </a:p>
        </p:txBody>
      </p:sp>
      <p:sp>
        <p:nvSpPr>
          <p:cNvPr id="9" name="Text 5"/>
          <p:cNvSpPr/>
          <p:nvPr/>
        </p:nvSpPr>
        <p:spPr>
          <a:xfrm>
            <a:off x="396835" y="15161300"/>
            <a:ext cx="2032754" cy="177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Карл Роджерс пен Жан Пиаже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396835" y="15451812"/>
            <a:ext cx="6780014" cy="3629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Карл Роджерс гуманистік психологияның негізін қалап, клиентке бағытталған терапияны дамытты. Жан Пиаже балалардың когнитивтік дамуы теориясын жасап, олардың ойлау қабілеттерінің қалай қалыптасатынын зерттеді.</a:t>
            </a:r>
            <a:endParaRPr lang="en-US" sz="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171" y="15175468"/>
            <a:ext cx="6780014" cy="67800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3389" y="850821"/>
            <a:ext cx="7498199" cy="483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тарихының зерттеу әдістері</a:t>
            </a:r>
            <a:endParaRPr lang="en-US" sz="3000" dirty="0"/>
          </a:p>
        </p:txBody>
      </p:sp>
      <p:sp>
        <p:nvSpPr>
          <p:cNvPr id="4" name="Shape 1"/>
          <p:cNvSpPr/>
          <p:nvPr/>
        </p:nvSpPr>
        <p:spPr>
          <a:xfrm>
            <a:off x="6163389" y="1551861"/>
            <a:ext cx="3798332" cy="3435906"/>
          </a:xfrm>
          <a:prstGeom prst="roundRect">
            <a:avLst>
              <a:gd name="adj" fmla="val 5067"/>
            </a:avLst>
          </a:prstGeom>
          <a:solidFill>
            <a:srgbClr val="CEE6FD"/>
          </a:solidFill>
        </p:spPr>
      </p:sp>
      <p:sp>
        <p:nvSpPr>
          <p:cNvPr id="5" name="Shape 2"/>
          <p:cNvSpPr/>
          <p:nvPr/>
        </p:nvSpPr>
        <p:spPr>
          <a:xfrm>
            <a:off x="6356747" y="1745218"/>
            <a:ext cx="580311" cy="580311"/>
          </a:xfrm>
          <a:prstGeom prst="roundRect">
            <a:avLst>
              <a:gd name="adj" fmla="val 15755492"/>
            </a:avLst>
          </a:prstGeom>
          <a:solidFill>
            <a:srgbClr val="84C1FA"/>
          </a:solidFill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91" y="1872139"/>
            <a:ext cx="261104" cy="3263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56747" y="2518886"/>
            <a:ext cx="2417921" cy="3021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Архивтік талдау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6356747" y="2937034"/>
            <a:ext cx="3411617" cy="1547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Ескі қолжазбалар, жеке хаттар, күнделіктер және ғылыми еңбектер сияқты тарихи мәтіндерді зерттеу арқылы "өлі саналардан" психологиялық деректерді алу.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10155079" y="1551861"/>
            <a:ext cx="3798332" cy="3435906"/>
          </a:xfrm>
          <a:prstGeom prst="roundRect">
            <a:avLst>
              <a:gd name="adj" fmla="val 5067"/>
            </a:avLst>
          </a:prstGeom>
          <a:solidFill>
            <a:srgbClr val="CEE6FD"/>
          </a:solidFill>
        </p:spPr>
      </p:sp>
      <p:sp>
        <p:nvSpPr>
          <p:cNvPr id="10" name="Shape 6"/>
          <p:cNvSpPr/>
          <p:nvPr/>
        </p:nvSpPr>
        <p:spPr>
          <a:xfrm>
            <a:off x="10348436" y="1745218"/>
            <a:ext cx="580311" cy="580311"/>
          </a:xfrm>
          <a:prstGeom prst="roundRect">
            <a:avLst>
              <a:gd name="adj" fmla="val 15755492"/>
            </a:avLst>
          </a:prstGeom>
          <a:solidFill>
            <a:srgbClr val="84C1FA"/>
          </a:solidFill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980" y="1872139"/>
            <a:ext cx="261104" cy="3263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48436" y="2518886"/>
            <a:ext cx="2417921" cy="3021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Психобиография</a:t>
            </a:r>
            <a:endParaRPr lang="en-US" sz="1900" dirty="0"/>
          </a:p>
        </p:txBody>
      </p:sp>
      <p:sp>
        <p:nvSpPr>
          <p:cNvPr id="13" name="Text 8"/>
          <p:cNvSpPr/>
          <p:nvPr/>
        </p:nvSpPr>
        <p:spPr>
          <a:xfrm>
            <a:off x="10348436" y="2937034"/>
            <a:ext cx="3411617" cy="1857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Тарихи тұлғалардың өмірін және олардың психологиялық ерекшеліктерін тереңдетіп зерттеу. Топтық психотарих – қоғамның психологиялық аспектілерін тарихи тұрғыдан қарастыру.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6163389" y="5181124"/>
            <a:ext cx="7790021" cy="2197656"/>
          </a:xfrm>
          <a:prstGeom prst="roundRect">
            <a:avLst>
              <a:gd name="adj" fmla="val 7922"/>
            </a:avLst>
          </a:prstGeom>
          <a:solidFill>
            <a:srgbClr val="CEE6FD"/>
          </a:solidFill>
        </p:spPr>
      </p:sp>
      <p:sp>
        <p:nvSpPr>
          <p:cNvPr id="15" name="Shape 10"/>
          <p:cNvSpPr/>
          <p:nvPr/>
        </p:nvSpPr>
        <p:spPr>
          <a:xfrm>
            <a:off x="6356747" y="5374481"/>
            <a:ext cx="580311" cy="580311"/>
          </a:xfrm>
          <a:prstGeom prst="roundRect">
            <a:avLst>
              <a:gd name="adj" fmla="val 15755492"/>
            </a:avLst>
          </a:prstGeom>
          <a:solidFill>
            <a:srgbClr val="84C1FA"/>
          </a:solidFill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91" y="5501402"/>
            <a:ext cx="261104" cy="32635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356747" y="6148149"/>
            <a:ext cx="2417921" cy="3021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Заманауи әдістер</a:t>
            </a:r>
            <a:endParaRPr lang="en-US" sz="1900" dirty="0"/>
          </a:p>
        </p:txBody>
      </p:sp>
      <p:sp>
        <p:nvSpPr>
          <p:cNvPr id="18" name="Text 12"/>
          <p:cNvSpPr/>
          <p:nvPr/>
        </p:nvSpPr>
        <p:spPr>
          <a:xfrm>
            <a:off x="6356747" y="6566297"/>
            <a:ext cx="7403306" cy="619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Табиғи тілдерді өңдеу (NLP) технологиялары мен үлкен мәтіндік деректерді статистикалық талдау арқылы тарихи психологиялық құбылыстарды зерттеу.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795" y="507444"/>
            <a:ext cx="7494627" cy="46136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тарихының өзекті мәселелері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645795" y="1176337"/>
            <a:ext cx="7852410" cy="2142411"/>
          </a:xfrm>
          <a:prstGeom prst="roundRect">
            <a:avLst>
              <a:gd name="adj" fmla="val 7752"/>
            </a:avLst>
          </a:prstGeom>
          <a:solidFill>
            <a:srgbClr val="B6D6FC"/>
          </a:solidFill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23" y="1426012"/>
            <a:ext cx="288250" cy="23062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02901" y="1406843"/>
            <a:ext cx="3506510" cy="2882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Мәдени және тарихи тәуелділік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1302901" y="1879521"/>
            <a:ext cx="7010876" cy="1181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Психологиялық түсініктер мен теориялардың мәдени және тарихи контексттерге қатты тәуелді екенін мойындау маңызды. Мысалы, батыс психологиясының ұғымдары әрдайым шығыс мәдениеттеріне сәйкес келе бермейді.</a:t>
            </a:r>
            <a:endParaRPr lang="en-US" sz="1450" dirty="0"/>
          </a:p>
        </p:txBody>
      </p:sp>
      <p:sp>
        <p:nvSpPr>
          <p:cNvPr id="8" name="Shape 4"/>
          <p:cNvSpPr/>
          <p:nvPr/>
        </p:nvSpPr>
        <p:spPr>
          <a:xfrm>
            <a:off x="645795" y="3526274"/>
            <a:ext cx="7852410" cy="2142411"/>
          </a:xfrm>
          <a:prstGeom prst="roundRect">
            <a:avLst>
              <a:gd name="adj" fmla="val 7752"/>
            </a:avLst>
          </a:prstGeom>
          <a:solidFill>
            <a:srgbClr val="FCF2B5"/>
          </a:solidFill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23" y="3775948"/>
            <a:ext cx="288250" cy="2306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02901" y="3756779"/>
            <a:ext cx="3149322" cy="2882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Кросс-мәдени вариациялар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1302901" y="4229457"/>
            <a:ext cx="7010876" cy="1181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Әртүрлі мәдениеттер мен тарихи кезеңдердегі психологиялық құбылыстардың айырмашылықтарын және ұқсастықтарын түсіну қажет. Бұл "әмбебап" психологиялық заңдылықтарды іздеудегі қиындықтарды көрсетеді.</a:t>
            </a:r>
            <a:endParaRPr lang="en-US" sz="1450" dirty="0"/>
          </a:p>
        </p:txBody>
      </p:sp>
      <p:sp>
        <p:nvSpPr>
          <p:cNvPr id="12" name="Shape 7"/>
          <p:cNvSpPr/>
          <p:nvPr/>
        </p:nvSpPr>
        <p:spPr>
          <a:xfrm>
            <a:off x="645795" y="5876211"/>
            <a:ext cx="7852410" cy="1847136"/>
          </a:xfrm>
          <a:prstGeom prst="roundRect">
            <a:avLst>
              <a:gd name="adj" fmla="val 8991"/>
            </a:avLst>
          </a:prstGeom>
          <a:solidFill>
            <a:srgbClr val="D9D9D9"/>
          </a:solidFill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23" y="6125885"/>
            <a:ext cx="288250" cy="23062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02901" y="6106716"/>
            <a:ext cx="5053132" cy="2882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Психологияны тарихи ғылым ретінде дамыту</a:t>
            </a:r>
            <a:endParaRPr lang="en-US" sz="1800" dirty="0"/>
          </a:p>
        </p:txBody>
      </p:sp>
      <p:sp>
        <p:nvSpPr>
          <p:cNvPr id="15" name="Text 9"/>
          <p:cNvSpPr/>
          <p:nvPr/>
        </p:nvSpPr>
        <p:spPr>
          <a:xfrm>
            <a:off x="1302901" y="6579394"/>
            <a:ext cx="7010876" cy="8858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 тарихи деректер мен әдістерге сүйене отырып, тарихи ғылым ретінде одан әрі дамыту қажеттілігі. Бұл тарихи оқиғалардың адам психикасына әсерін тереңірек түсінуге мүмкіндік береді.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828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328" y="3297793"/>
            <a:ext cx="11969829" cy="5110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тарихындағы маңызды бағыттар мен мектептер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715328" y="4038719"/>
            <a:ext cx="459819" cy="459819"/>
          </a:xfrm>
          <a:prstGeom prst="roundRect">
            <a:avLst>
              <a:gd name="adj" fmla="val 40008"/>
            </a:avLst>
          </a:prstGeom>
          <a:solidFill>
            <a:srgbClr val="CEE6FD"/>
          </a:solidFill>
        </p:spPr>
      </p:sp>
      <p:sp>
        <p:nvSpPr>
          <p:cNvPr id="5" name="Text 2"/>
          <p:cNvSpPr/>
          <p:nvPr/>
        </p:nvSpPr>
        <p:spPr>
          <a:xfrm>
            <a:off x="1379458" y="4108966"/>
            <a:ext cx="3565446" cy="6386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Франциядағы «histoire des mentalités»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379458" y="4870252"/>
            <a:ext cx="3565446" cy="26165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Люсиен Февр мен Марк Блок негізін қалаған бұл мектеп адамдардың коллективті ойлау, сезіну және қабылдау тәсілдерін тарихи тұрғыдан зерттейді. Бұл бағыт психологиялық аспектілерді тарихи зерттеуге енгізуде маңызды рөл атқарды.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200412" y="4038719"/>
            <a:ext cx="459819" cy="459819"/>
          </a:xfrm>
          <a:prstGeom prst="roundRect">
            <a:avLst>
              <a:gd name="adj" fmla="val 40008"/>
            </a:avLst>
          </a:prstGeom>
          <a:solidFill>
            <a:srgbClr val="CEE6FD"/>
          </a:solidFill>
        </p:spPr>
      </p:sp>
      <p:sp>
        <p:nvSpPr>
          <p:cNvPr id="8" name="Text 5"/>
          <p:cNvSpPr/>
          <p:nvPr/>
        </p:nvSpPr>
        <p:spPr>
          <a:xfrm>
            <a:off x="5864543" y="4108966"/>
            <a:ext cx="2782491" cy="319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АҚШ-тағы психотарих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5864543" y="4550926"/>
            <a:ext cx="3565446" cy="26165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Ллойд деМоуздың "The Journal of Psychohistory" журналы мен Пресервд Смиттің зерттеулері арқылы дамыған психотарих, балалық шақ тәжірибесінің тарихи өзгерістеріне және оның қоғамдық мінез-құлыққа әсеріне назар аударады.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9685496" y="4038719"/>
            <a:ext cx="459819" cy="459819"/>
          </a:xfrm>
          <a:prstGeom prst="roundRect">
            <a:avLst>
              <a:gd name="adj" fmla="val 40008"/>
            </a:avLst>
          </a:prstGeom>
          <a:solidFill>
            <a:srgbClr val="CEE6FD"/>
          </a:solidFill>
        </p:spPr>
      </p:sp>
      <p:sp>
        <p:nvSpPr>
          <p:cNvPr id="11" name="Text 8"/>
          <p:cNvSpPr/>
          <p:nvPr/>
        </p:nvSpPr>
        <p:spPr>
          <a:xfrm>
            <a:off x="10349627" y="4108966"/>
            <a:ext cx="2878812" cy="319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Қытайдағы психотарих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0349627" y="4550926"/>
            <a:ext cx="3565446" cy="22894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Қытайдағы психотарихтың дамуы батыстық көзқарастармен байланыса отырып, Қытайдың бай тарихи және мәдени контекстін ескереді. Бұл шығыс және батыс психологиялық дәстүрлерін біріктіруге ұмтылады.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7248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378" y="3229332"/>
            <a:ext cx="12077819" cy="5281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тарихының қазіргі заманғы зерттеу құралдары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739378" y="4206359"/>
            <a:ext cx="4039791" cy="6600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Деректер қорлары мен корпустар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39378" y="5077658"/>
            <a:ext cx="4039791" cy="23652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Ғылыми еңбектер, хаттар, күнделіктер, медициналық жазбалар сияқты тарихи деректер қорлары мен үлкен мәтіндік корпустар психология тарихын зерттеуге мүмкіндік береді. Олар деректерді жүйелі түрде талдауға көмектеседі.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5302091" y="4206359"/>
            <a:ext cx="3858101" cy="3300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Сандық гуманитарлық әдістер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5302091" y="4747617"/>
            <a:ext cx="4039791" cy="20273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Мәтіндік талдау, компьютерлік лингвистика, тақырыптық модельдеу сияқты сандық құралдар тарихи мәтіндердегі психологиялық ұғымдардың дамуын және өзгерісін бақылауға мүмкіндік береді.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9864804" y="4206359"/>
            <a:ext cx="2640568" cy="3300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Теориялық негіздер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9864804" y="4747617"/>
            <a:ext cx="4039791" cy="27031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Мәдени эволюция, мәдени ниша құру концепциялары адам психикасының тарихи және мәдени жағдайларға қалай бейімделетінін түсіндіруге көмектеседі. Бұл теориялар психологиялық құбылыстарды кеңірек контексте қарастыруға мүмкіндік береді.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3768"/>
            <a:ext cx="7589401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тарихының болашағы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2967514" y="1644372"/>
            <a:ext cx="2173724" cy="1669852"/>
          </a:xfrm>
          <a:prstGeom prst="roundRect">
            <a:avLst>
              <a:gd name="adj" fmla="val 12225"/>
            </a:avLst>
          </a:prstGeom>
          <a:solidFill>
            <a:srgbClr val="CEE6FD"/>
          </a:solidFill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4892" y="2279928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68052" y="1871186"/>
            <a:ext cx="307121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Тарихи ғылым ретінде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68052" y="2361605"/>
            <a:ext cx="8241744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 толыққанды тарихи ғылымға айналдыру, оның дамуын тарихи контексте терең зерттеу арқылы.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54585" y="3298984"/>
            <a:ext cx="8468678" cy="15240"/>
          </a:xfrm>
          <a:prstGeom prst="roundRect">
            <a:avLst>
              <a:gd name="adj" fmla="val 1339536"/>
            </a:avLst>
          </a:prstGeom>
          <a:solidFill>
            <a:srgbClr val="B4CCE3"/>
          </a:solidFill>
        </p:spPr>
      </p:sp>
      <p:sp>
        <p:nvSpPr>
          <p:cNvPr id="8" name="Shape 5"/>
          <p:cNvSpPr/>
          <p:nvPr/>
        </p:nvSpPr>
        <p:spPr>
          <a:xfrm>
            <a:off x="1880592" y="3427571"/>
            <a:ext cx="4347567" cy="2032754"/>
          </a:xfrm>
          <a:prstGeom prst="roundRect">
            <a:avLst>
              <a:gd name="adj" fmla="val 10043"/>
            </a:avLst>
          </a:prstGeom>
          <a:solidFill>
            <a:srgbClr val="CEE6FD"/>
          </a:solidFill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4244578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454973" y="3654385"/>
            <a:ext cx="328648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Әмбебаптықты арттыру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54973" y="4144804"/>
            <a:ext cx="7154823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Тарихи контекст пен мәдени әртүрлілікті ескере отырып, психологиялық білімнің әмбебаптығын арттыру және оның әртүрлі мәдениеттерге қалай қолданылатынын зерттеу.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341507" y="5445085"/>
            <a:ext cx="7381756" cy="15240"/>
          </a:xfrm>
          <a:prstGeom prst="roundRect">
            <a:avLst>
              <a:gd name="adj" fmla="val 1339536"/>
            </a:avLst>
          </a:prstGeom>
          <a:solidFill>
            <a:srgbClr val="B4CCE3"/>
          </a:solidFill>
        </p:spPr>
      </p:sp>
      <p:sp>
        <p:nvSpPr>
          <p:cNvPr id="13" name="Shape 9"/>
          <p:cNvSpPr/>
          <p:nvPr/>
        </p:nvSpPr>
        <p:spPr>
          <a:xfrm>
            <a:off x="793790" y="5573673"/>
            <a:ext cx="6521410" cy="2032754"/>
          </a:xfrm>
          <a:prstGeom prst="roundRect">
            <a:avLst>
              <a:gd name="adj" fmla="val 10043"/>
            </a:avLst>
          </a:prstGeom>
          <a:solidFill>
            <a:srgbClr val="CEE6FD"/>
          </a:solidFill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639068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800487"/>
            <a:ext cx="461438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Технологияларды интеграциялау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290905"/>
            <a:ext cx="6067782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Жаңа технологиялар мен әдістерді, мысалы, жасанды интеллект және үлкен деректерді талдау құралдарын интеграциялау арқылы зерттеуді тереңдету.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5873</Words>
  <Application>WPS Presentation</Application>
  <PresentationFormat>On-screen Show (16:9)</PresentationFormat>
  <Paragraphs>138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SimSun</vt:lpstr>
      <vt:lpstr>Wingdings</vt:lpstr>
      <vt:lpstr>Instrument Sans Semi Bold</vt:lpstr>
      <vt:lpstr>Instrument Sans Semi Bold</vt:lpstr>
      <vt:lpstr>Instrument Sans Semi Bold</vt:lpstr>
      <vt:lpstr>Times New Roman</vt:lpstr>
      <vt:lpstr>Instrument Sans Medium</vt:lpstr>
      <vt:lpstr>Instrument Sans Medium</vt:lpstr>
      <vt:lpstr>Instrument Sans Medium</vt:lpstr>
      <vt:lpstr>Instrument Sans Light</vt:lpstr>
      <vt:lpstr>AMGDT</vt:lpstr>
      <vt:lpstr>Instrument Sans Light</vt:lpstr>
      <vt:lpstr>Instrument Sans Light</vt:lpstr>
      <vt:lpstr>Calibri</vt:lpstr>
      <vt:lpstr>Microsoft YaHei</vt:lpstr>
      <vt:lpstr>Arial Unicode MS</vt:lpstr>
      <vt:lpstr>MingLiU-ExtB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4</cp:revision>
  <dcterms:created xsi:type="dcterms:W3CDTF">2025-09-01T14:03:00Z</dcterms:created>
  <dcterms:modified xsi:type="dcterms:W3CDTF">2025-09-02T06:30:09Z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AB9DF25D51024DB2A0813CEE441785BD_12</vt:lpwstr>
  </property>
  <property fmtid="{D5CDD505-2E9C-101B-9397-08002B2CF9AE}" pid="3" name="KSOProductBuildVer">
    <vt:lpwstr>1049-12.2.0.21931</vt:lpwstr>
  </property>
</Properties>
</file>